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6"/>
  </p:notesMasterIdLst>
  <p:sldIdLst>
    <p:sldId id="298" r:id="rId2"/>
    <p:sldId id="297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9" r:id="rId15"/>
  </p:sldIdLst>
  <p:sldSz cx="9144000" cy="6858000" type="screen4x3"/>
  <p:notesSz cx="6858000" cy="9144000"/>
  <p:embeddedFontLst>
    <p:embeddedFont>
      <p:font typeface="Roboto Cn" pitchFamily="2" charset="0"/>
      <p:regular r:id="rId17"/>
      <p:bold r:id="rId18"/>
    </p:embeddedFont>
    <p:embeddedFont>
      <p:font typeface="TT Walls Rough" panose="02000503030000020003" pitchFamily="50" charset="-52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CEA9"/>
    <a:srgbClr val="FFA763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4" autoAdjust="0"/>
    <p:restoredTop sz="96274" autoAdjust="0"/>
  </p:normalViewPr>
  <p:slideViewPr>
    <p:cSldViewPr>
      <p:cViewPr varScale="1">
        <p:scale>
          <a:sx n="112" d="100"/>
          <a:sy n="112" d="100"/>
        </p:scale>
        <p:origin x="159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21914D-F9BD-41BB-9965-86A8CB6375E7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739713-A371-4550-A60E-D5F7EE69F8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493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39713-A371-4550-A60E-D5F7EE69F86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30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65EBE-18C2-449D-9626-7765A5ACBA69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3DD0C-F495-40A0-891C-0C490CC552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65EBE-18C2-449D-9626-7765A5ACBA69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3DD0C-F495-40A0-891C-0C490CC552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65EBE-18C2-449D-9626-7765A5ACBA69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3DD0C-F495-40A0-891C-0C490CC552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65EBE-18C2-449D-9626-7765A5ACBA69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3DD0C-F495-40A0-891C-0C490CC552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65EBE-18C2-449D-9626-7765A5ACBA69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3DD0C-F495-40A0-891C-0C490CC552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65EBE-18C2-449D-9626-7765A5ACBA69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3DD0C-F495-40A0-891C-0C490CC552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65EBE-18C2-449D-9626-7765A5ACBA69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3DD0C-F495-40A0-891C-0C490CC552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65EBE-18C2-449D-9626-7765A5ACBA69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3DD0C-F495-40A0-891C-0C490CC552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65EBE-18C2-449D-9626-7765A5ACBA69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3DD0C-F495-40A0-891C-0C490CC552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65EBE-18C2-449D-9626-7765A5ACBA69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3DD0C-F495-40A0-891C-0C490CC552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65EBE-18C2-449D-9626-7765A5ACBA69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3DD0C-F495-40A0-891C-0C490CC552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65EBE-18C2-449D-9626-7765A5ACBA69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3DD0C-F495-40A0-891C-0C490CC552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gbu-nz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32741" y="1604812"/>
            <a:ext cx="4935501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rgbClr val="FFFFFF"/>
                </a:solidFill>
              </a:rPr>
              <a:t>	</a:t>
            </a:r>
            <a:endParaRPr lang="ru-RU" sz="1500" b="1" dirty="0">
              <a:solidFill>
                <a:srgbClr val="FFFFFF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" y="5201816"/>
            <a:ext cx="1642849" cy="16561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1600" y="2430143"/>
            <a:ext cx="6928500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2"/>
                </a:solidFill>
                <a:latin typeface="TT Walls Rough" panose="02000503030000020003" pitchFamily="50" charset="-52"/>
              </a:rPr>
              <a:t>Презентация выполненных работ</a:t>
            </a:r>
          </a:p>
          <a:p>
            <a:pPr algn="ctr"/>
            <a:r>
              <a:rPr lang="ru-RU" sz="3200" dirty="0" smtClean="0">
                <a:solidFill>
                  <a:schemeClr val="bg2"/>
                </a:solidFill>
                <a:latin typeface="TT Walls Rough" panose="02000503030000020003" pitchFamily="50" charset="-52"/>
              </a:rPr>
              <a:t>по благоустройству района</a:t>
            </a:r>
          </a:p>
          <a:p>
            <a:pPr algn="ctr"/>
            <a:r>
              <a:rPr lang="ru-RU" sz="3200" dirty="0" smtClean="0">
                <a:solidFill>
                  <a:schemeClr val="bg2"/>
                </a:solidFill>
                <a:latin typeface="TT Walls Rough" panose="02000503030000020003" pitchFamily="50" charset="-52"/>
              </a:rPr>
              <a:t> </a:t>
            </a:r>
            <a:r>
              <a:rPr lang="ru-RU" sz="3200" dirty="0" smtClean="0">
                <a:solidFill>
                  <a:srgbClr val="FFFFFF"/>
                </a:solidFill>
                <a:latin typeface="TT Walls Rough" panose="02000503030000020003" pitchFamily="50" charset="-52"/>
              </a:rPr>
              <a:t>«</a:t>
            </a:r>
            <a:r>
              <a:rPr lang="ru-RU" sz="3200" dirty="0" err="1" smtClean="0">
                <a:solidFill>
                  <a:srgbClr val="FFFFFF"/>
                </a:solidFill>
                <a:latin typeface="TT Walls Rough" panose="02000503030000020003" pitchFamily="50" charset="-52"/>
              </a:rPr>
              <a:t>Нагатинский</a:t>
            </a:r>
            <a:r>
              <a:rPr lang="ru-RU" sz="3200" dirty="0" smtClean="0">
                <a:solidFill>
                  <a:srgbClr val="FFFFFF"/>
                </a:solidFill>
                <a:latin typeface="TT Walls Rough" panose="02000503030000020003" pitchFamily="50" charset="-52"/>
              </a:rPr>
              <a:t> Затон»</a:t>
            </a:r>
          </a:p>
          <a:p>
            <a:endParaRPr lang="ru-RU" dirty="0">
              <a:latin typeface="TT Walls Rough" panose="02000503030000020003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6706" y="6520079"/>
            <a:ext cx="1587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T Walls Rough" panose="02000503030000020003" pitchFamily="50" charset="-52"/>
              </a:rPr>
              <a:t>Москва, 2018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TT Walls Rough" panose="02000503030000020003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5264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011683" y="765980"/>
            <a:ext cx="46519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dirty="0">
                <a:solidFill>
                  <a:schemeClr val="bg2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ДО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773305" y="3943732"/>
            <a:ext cx="84991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dirty="0">
                <a:solidFill>
                  <a:schemeClr val="bg2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ПОСЛЕ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74420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solidFill>
                  <a:srgbClr val="FFFFFF"/>
                </a:solidFill>
              </a:rPr>
              <a:t>	</a:t>
            </a:r>
            <a:r>
              <a:rPr lang="ru-RU" sz="1600" dirty="0">
                <a:solidFill>
                  <a:srgbClr val="FFFFFF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Что было сделано:</a:t>
            </a:r>
            <a:endParaRPr lang="ru-RU" sz="1600" dirty="0">
              <a:solidFill>
                <a:schemeClr val="bg2"/>
              </a:solidFill>
              <a:effectLst>
                <a:outerShdw blurRad="584200" dist="38100" dir="2700000" algn="tl">
                  <a:srgbClr val="000000">
                    <a:alpha val="84000"/>
                  </a:srgbClr>
                </a:outerShdw>
              </a:effectLst>
              <a:latin typeface="TT Walls Rough" panose="02000503030000020003" pitchFamily="50" charset="-52"/>
            </a:endParaRPr>
          </a:p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chemeClr val="bg2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Устройство </a:t>
            </a:r>
            <a:r>
              <a:rPr lang="ru-RU" sz="1600" dirty="0">
                <a:solidFill>
                  <a:schemeClr val="bg2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гостевых парковочных карманов, Ремонт газона(ПОСЕВНОЙ)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0875" y="5033584"/>
            <a:ext cx="52726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solidFill>
                  <a:schemeClr val="bg2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Сумма потраченных средств:</a:t>
            </a:r>
            <a:r>
              <a:rPr lang="en-US" sz="1600" dirty="0">
                <a:solidFill>
                  <a:schemeClr val="bg2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 </a:t>
            </a:r>
            <a:r>
              <a:rPr lang="ru-RU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Walls Rough" panose="02000503030000020003" pitchFamily="50" charset="-52"/>
              </a:rPr>
              <a:t>2 164,04 </a:t>
            </a:r>
            <a:r>
              <a:rPr lang="ru-RU" sz="1600" b="1" dirty="0" err="1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Walls Rough" panose="02000503030000020003" pitchFamily="50" charset="-52"/>
              </a:rPr>
              <a:t>тыс.руб</a:t>
            </a:r>
            <a:endParaRPr lang="en-US" sz="16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T Walls Rough" panose="02000503030000020003" pitchFamily="50" charset="-52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solidFill>
                  <a:schemeClr val="bg2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Сроки проведения работ с </a:t>
            </a:r>
            <a:r>
              <a:rPr lang="ru-RU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Walls Rough" panose="02000503030000020003" pitchFamily="50" charset="-52"/>
              </a:rPr>
              <a:t>25.05.18</a:t>
            </a:r>
            <a:r>
              <a:rPr lang="ru-RU" sz="1600" dirty="0">
                <a:solidFill>
                  <a:schemeClr val="bg2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 по </a:t>
            </a:r>
            <a:r>
              <a:rPr lang="ru-RU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Walls Rough" panose="02000503030000020003" pitchFamily="50" charset="-52"/>
              </a:rPr>
              <a:t>25.08.18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247" y="4372823"/>
            <a:ext cx="2870028" cy="21525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69"/>
          <a:stretch/>
        </p:blipFill>
        <p:spPr>
          <a:xfrm>
            <a:off x="5840123" y="1191175"/>
            <a:ext cx="2808312" cy="25810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11"/>
            <a:ext cx="1610137" cy="55522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 flipV="1">
            <a:off x="0" y="604639"/>
            <a:ext cx="9144000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>
              <a:solidFill>
                <a:schemeClr val="tx1"/>
              </a:solidFill>
              <a:latin typeface="Roboto Cn" pitchFamily="2" charset="0"/>
              <a:ea typeface="Roboto C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10137" y="113807"/>
            <a:ext cx="7533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solidFill>
                  <a:schemeClr val="bg2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Благоустройство двора пр-т Андропова, д. 31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842314" y="648866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TT Walls Rough" panose="02000503030000020003" pitchFamily="50" charset="-52"/>
              </a:rPr>
              <a:t>9</a:t>
            </a:r>
            <a:endParaRPr lang="ru-RU" dirty="0">
              <a:solidFill>
                <a:srgbClr val="FFFFFF"/>
              </a:solidFill>
              <a:latin typeface="TT Walls Rough" panose="02000503030000020003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6740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922270" y="847701"/>
            <a:ext cx="46519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dirty="0">
                <a:solidFill>
                  <a:schemeClr val="bg2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ДО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757091" y="3857842"/>
            <a:ext cx="84991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dirty="0">
                <a:solidFill>
                  <a:schemeClr val="bg2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ПОСЛЕ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7544" y="178458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solidFill>
                  <a:srgbClr val="FFFFFF"/>
                </a:solidFill>
              </a:rPr>
              <a:t>	</a:t>
            </a:r>
            <a:r>
              <a:rPr lang="ru-RU" sz="1600" dirty="0">
                <a:solidFill>
                  <a:srgbClr val="FFFFFF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Что было сделано</a:t>
            </a:r>
            <a:r>
              <a:rPr lang="ru-RU" sz="1600" dirty="0" smtClean="0">
                <a:solidFill>
                  <a:srgbClr val="FFFFFF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:</a:t>
            </a:r>
            <a:endParaRPr lang="ru-RU" sz="1600" dirty="0" smtClean="0">
              <a:solidFill>
                <a:schemeClr val="bg2"/>
              </a:solidFill>
              <a:effectLst>
                <a:outerShdw blurRad="584200" dist="38100" dir="2700000" algn="tl">
                  <a:srgbClr val="000000">
                    <a:alpha val="84000"/>
                  </a:srgbClr>
                </a:outerShdw>
              </a:effectLst>
              <a:latin typeface="TT Walls Rough" panose="02000503030000020003" pitchFamily="50" charset="-52"/>
            </a:endParaRPr>
          </a:p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chemeClr val="bg2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Устройство </a:t>
            </a:r>
            <a:r>
              <a:rPr lang="ru-RU" sz="1600" dirty="0">
                <a:solidFill>
                  <a:schemeClr val="bg2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/ ремонт спортивной площадки (коробка)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2768" y="4989168"/>
            <a:ext cx="52726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solidFill>
                  <a:schemeClr val="bg2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Сумма потраченных средств:</a:t>
            </a:r>
            <a:r>
              <a:rPr lang="en-US" sz="1600" dirty="0">
                <a:solidFill>
                  <a:schemeClr val="bg2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 </a:t>
            </a:r>
            <a:r>
              <a:rPr lang="ru-RU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Walls Rough" panose="02000503030000020003" pitchFamily="50" charset="-52"/>
              </a:rPr>
              <a:t>2 985,69 </a:t>
            </a:r>
            <a:r>
              <a:rPr lang="ru-RU" sz="1600" b="1" dirty="0" err="1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Walls Rough" panose="02000503030000020003" pitchFamily="50" charset="-52"/>
              </a:rPr>
              <a:t>тыс.руб</a:t>
            </a:r>
            <a:endParaRPr lang="en-US" sz="16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T Walls Rough" panose="02000503030000020003" pitchFamily="50" charset="-52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solidFill>
                  <a:schemeClr val="bg2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Сроки проведения работ с </a:t>
            </a:r>
            <a:r>
              <a:rPr lang="ru-RU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Walls Rough" panose="02000503030000020003" pitchFamily="50" charset="-52"/>
              </a:rPr>
              <a:t>25.05.18</a:t>
            </a:r>
            <a:r>
              <a:rPr lang="ru-RU" sz="1600" dirty="0">
                <a:solidFill>
                  <a:schemeClr val="bg2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 по </a:t>
            </a:r>
            <a:r>
              <a:rPr lang="ru-RU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Walls Rough" panose="02000503030000020003" pitchFamily="50" charset="-52"/>
              </a:rPr>
              <a:t>25.08.18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630" y="4283989"/>
            <a:ext cx="2988473" cy="22413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579" y="1270730"/>
            <a:ext cx="2975069" cy="24291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11"/>
            <a:ext cx="1610137" cy="55522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 flipV="1">
            <a:off x="0" y="604639"/>
            <a:ext cx="9144000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>
              <a:solidFill>
                <a:schemeClr val="tx1"/>
              </a:solidFill>
              <a:latin typeface="Roboto Cn" pitchFamily="2" charset="0"/>
              <a:ea typeface="Roboto C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0137" y="113807"/>
            <a:ext cx="7533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solidFill>
                  <a:schemeClr val="bg2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Благоустройство двора ул. Затонная, д. 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709502" y="6488668"/>
            <a:ext cx="434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FFFFFF"/>
                </a:solidFill>
                <a:latin typeface="TT Walls Rough" panose="02000503030000020003" pitchFamily="50" charset="-52"/>
              </a:rPr>
              <a:t>10</a:t>
            </a:r>
            <a:endParaRPr lang="ru-RU" dirty="0">
              <a:solidFill>
                <a:srgbClr val="FFFFFF"/>
              </a:solidFill>
              <a:latin typeface="TT Walls Rough" panose="02000503030000020003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5602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660232" y="726075"/>
            <a:ext cx="46519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dirty="0">
                <a:solidFill>
                  <a:schemeClr val="bg2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ДО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594488" y="3656322"/>
            <a:ext cx="84991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dirty="0">
                <a:solidFill>
                  <a:schemeClr val="bg2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ПОСЛЕ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6093" y="1713567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solidFill>
                  <a:srgbClr val="FFFFFF"/>
                </a:solidFill>
              </a:rPr>
              <a:t>	</a:t>
            </a:r>
            <a:r>
              <a:rPr lang="ru-RU" sz="1600" dirty="0">
                <a:solidFill>
                  <a:srgbClr val="FFFFFF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Что было сделано</a:t>
            </a:r>
            <a:r>
              <a:rPr lang="ru-RU" sz="1600" dirty="0" smtClean="0">
                <a:solidFill>
                  <a:srgbClr val="FFFFFF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:</a:t>
            </a:r>
            <a:endParaRPr lang="ru-RU" sz="1600" dirty="0" smtClean="0">
              <a:solidFill>
                <a:schemeClr val="bg2"/>
              </a:solidFill>
              <a:effectLst>
                <a:outerShdw blurRad="584200" dist="38100" dir="2700000" algn="tl">
                  <a:srgbClr val="000000">
                    <a:alpha val="84000"/>
                  </a:srgbClr>
                </a:outerShdw>
              </a:effectLst>
              <a:latin typeface="TT Walls Rough" panose="02000503030000020003" pitchFamily="50" charset="-52"/>
            </a:endParaRPr>
          </a:p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chemeClr val="bg2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Устройство </a:t>
            </a:r>
            <a:r>
              <a:rPr lang="ru-RU" sz="1600" dirty="0">
                <a:solidFill>
                  <a:schemeClr val="bg2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гостевых парковочных карманов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6093" y="4875182"/>
            <a:ext cx="52726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solidFill>
                  <a:schemeClr val="bg2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Сумма потраченных средств:</a:t>
            </a:r>
            <a:r>
              <a:rPr lang="en-US" sz="1600" dirty="0">
                <a:solidFill>
                  <a:schemeClr val="bg2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 </a:t>
            </a:r>
            <a:r>
              <a:rPr lang="ru-RU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Walls Rough" panose="02000503030000020003" pitchFamily="50" charset="-52"/>
              </a:rPr>
              <a:t>1 977,92 </a:t>
            </a:r>
            <a:r>
              <a:rPr lang="ru-RU" sz="1600" b="1" dirty="0" err="1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Walls Rough" panose="02000503030000020003" pitchFamily="50" charset="-52"/>
              </a:rPr>
              <a:t>тыс.руб</a:t>
            </a:r>
            <a:endParaRPr lang="en-US" sz="16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T Walls Rough" panose="02000503030000020003" pitchFamily="50" charset="-52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solidFill>
                  <a:schemeClr val="bg2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Сроки проведения работ с </a:t>
            </a:r>
            <a:r>
              <a:rPr lang="ru-RU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Walls Rough" panose="02000503030000020003" pitchFamily="50" charset="-52"/>
              </a:rPr>
              <a:t>25.05.18</a:t>
            </a:r>
            <a:r>
              <a:rPr lang="ru-RU" sz="1600" dirty="0">
                <a:solidFill>
                  <a:schemeClr val="bg2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 по </a:t>
            </a:r>
            <a:r>
              <a:rPr lang="ru-RU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Walls Rough" panose="02000503030000020003" pitchFamily="50" charset="-52"/>
              </a:rPr>
              <a:t>25.08.18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299" y="4077072"/>
            <a:ext cx="3236290" cy="24272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40970" t="16453" r="14652" b="29518"/>
          <a:stretch/>
        </p:blipFill>
        <p:spPr>
          <a:xfrm>
            <a:off x="5377068" y="1122141"/>
            <a:ext cx="3255954" cy="23831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11"/>
            <a:ext cx="1610137" cy="55522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 flipV="1">
            <a:off x="0" y="604639"/>
            <a:ext cx="9144000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>
              <a:solidFill>
                <a:schemeClr val="tx1"/>
              </a:solidFill>
              <a:latin typeface="Roboto Cn" pitchFamily="2" charset="0"/>
              <a:ea typeface="Roboto C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0137" y="113807"/>
            <a:ext cx="7533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solidFill>
                  <a:schemeClr val="bg2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Благоустройство двора ул. Коломенская, вл. 16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709502" y="6488668"/>
            <a:ext cx="434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FFFFFF"/>
                </a:solidFill>
                <a:latin typeface="TT Walls Rough" panose="02000503030000020003" pitchFamily="50" charset="-52"/>
              </a:rPr>
              <a:t>11</a:t>
            </a:r>
            <a:endParaRPr lang="ru-RU" dirty="0">
              <a:solidFill>
                <a:srgbClr val="FFFFFF"/>
              </a:solidFill>
              <a:latin typeface="TT Walls Rough" panose="02000503030000020003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268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726075" y="781192"/>
            <a:ext cx="46519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dirty="0">
                <a:solidFill>
                  <a:schemeClr val="bg2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ДО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533715" y="3791605"/>
            <a:ext cx="84991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dirty="0">
                <a:solidFill>
                  <a:schemeClr val="bg2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ПОСЛЕ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64592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solidFill>
                  <a:srgbClr val="FFFFFF"/>
                </a:solidFill>
              </a:rPr>
              <a:t>	</a:t>
            </a:r>
            <a:r>
              <a:rPr lang="ru-RU" sz="1600" dirty="0">
                <a:solidFill>
                  <a:srgbClr val="FFFFFF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Что было сделано</a:t>
            </a:r>
            <a:r>
              <a:rPr lang="ru-RU" sz="1600" dirty="0" smtClean="0">
                <a:solidFill>
                  <a:srgbClr val="FFFFFF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:</a:t>
            </a:r>
            <a:endParaRPr lang="ru-RU" sz="1600" dirty="0" smtClean="0">
              <a:solidFill>
                <a:schemeClr val="bg2"/>
              </a:solidFill>
              <a:effectLst>
                <a:outerShdw blurRad="584200" dist="38100" dir="2700000" algn="tl">
                  <a:srgbClr val="000000">
                    <a:alpha val="84000"/>
                  </a:srgbClr>
                </a:outerShdw>
              </a:effectLst>
              <a:latin typeface="TT Walls Rough" panose="02000503030000020003" pitchFamily="50" charset="-52"/>
            </a:endParaRPr>
          </a:p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chemeClr val="bg2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Установка </a:t>
            </a:r>
            <a:r>
              <a:rPr lang="ru-RU" sz="1600" dirty="0">
                <a:solidFill>
                  <a:schemeClr val="bg2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/ ремонт бортового камня </a:t>
            </a:r>
            <a:r>
              <a:rPr lang="ru-RU" sz="1600" dirty="0">
                <a:solidFill>
                  <a:srgbClr val="FFFFFF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Устройство пешеходного тротуара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950169"/>
            <a:ext cx="52726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solidFill>
                  <a:schemeClr val="bg2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Сумма потраченных средств:</a:t>
            </a:r>
            <a:r>
              <a:rPr lang="en-US" sz="1600" dirty="0">
                <a:solidFill>
                  <a:schemeClr val="bg2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 </a:t>
            </a:r>
            <a:r>
              <a:rPr lang="ru-RU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Walls Rough" panose="02000503030000020003" pitchFamily="50" charset="-52"/>
              </a:rPr>
              <a:t>332,78 </a:t>
            </a:r>
            <a:r>
              <a:rPr lang="ru-RU" sz="1600" b="1" dirty="0" err="1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Walls Rough" panose="02000503030000020003" pitchFamily="50" charset="-52"/>
              </a:rPr>
              <a:t>тыс.руб</a:t>
            </a:r>
            <a:endParaRPr lang="en-US" sz="16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T Walls Rough" panose="02000503030000020003" pitchFamily="50" charset="-52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solidFill>
                  <a:schemeClr val="bg2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Сроки проведения работ с </a:t>
            </a:r>
            <a:r>
              <a:rPr lang="ru-RU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Walls Rough" panose="02000503030000020003" pitchFamily="50" charset="-52"/>
              </a:rPr>
              <a:t>25.05.18</a:t>
            </a:r>
            <a:r>
              <a:rPr lang="ru-RU" sz="1600" dirty="0">
                <a:solidFill>
                  <a:schemeClr val="bg2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 по </a:t>
            </a:r>
            <a:r>
              <a:rPr lang="ru-RU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Walls Rough" panose="02000503030000020003" pitchFamily="50" charset="-52"/>
              </a:rPr>
              <a:t>25.08.18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216" y="4227047"/>
            <a:ext cx="3364962" cy="22772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60880" t="27605" r="3540" b="29482"/>
          <a:stretch/>
        </p:blipFill>
        <p:spPr>
          <a:xfrm>
            <a:off x="5275164" y="1236234"/>
            <a:ext cx="3367014" cy="2441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11"/>
            <a:ext cx="1610137" cy="55522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 flipV="1">
            <a:off x="0" y="604639"/>
            <a:ext cx="9144000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>
              <a:solidFill>
                <a:schemeClr val="tx1"/>
              </a:solidFill>
              <a:latin typeface="Roboto Cn" pitchFamily="2" charset="0"/>
              <a:ea typeface="Roboto C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03649" y="113807"/>
            <a:ext cx="7740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solidFill>
                  <a:schemeClr val="bg2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Благоустройство двора ул. Затонная, д. 22 </a:t>
            </a:r>
            <a:r>
              <a:rPr lang="ru-RU" sz="2000" dirty="0" smtClean="0">
                <a:solidFill>
                  <a:schemeClr val="bg2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(</a:t>
            </a:r>
            <a:r>
              <a:rPr lang="en-US" sz="2000" dirty="0" smtClean="0">
                <a:solidFill>
                  <a:schemeClr val="bg2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“</a:t>
            </a:r>
            <a:r>
              <a:rPr lang="ru-RU" sz="2000" dirty="0">
                <a:solidFill>
                  <a:schemeClr val="bg2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Диспансер</a:t>
            </a:r>
            <a:r>
              <a:rPr lang="en-US" sz="2000" dirty="0">
                <a:solidFill>
                  <a:schemeClr val="bg2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”</a:t>
            </a:r>
            <a:r>
              <a:rPr lang="ru-RU" sz="2000" dirty="0">
                <a:solidFill>
                  <a:schemeClr val="bg2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709502" y="6488668"/>
            <a:ext cx="434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FFFFFF"/>
                </a:solidFill>
                <a:latin typeface="TT Walls Rough" panose="02000503030000020003" pitchFamily="50" charset="-52"/>
              </a:rPr>
              <a:t>12</a:t>
            </a:r>
            <a:endParaRPr lang="ru-RU" dirty="0">
              <a:solidFill>
                <a:srgbClr val="FFFFFF"/>
              </a:solidFill>
              <a:latin typeface="TT Walls Rough" panose="02000503030000020003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15378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32741" y="1604812"/>
            <a:ext cx="4935501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rgbClr val="FFFFFF"/>
                </a:solidFill>
              </a:rPr>
              <a:t>	</a:t>
            </a:r>
            <a:endParaRPr lang="ru-RU" sz="1500" b="1" dirty="0">
              <a:solidFill>
                <a:srgbClr val="FFFFFF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" y="5201816"/>
            <a:ext cx="1642849" cy="16561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2600" y="2708920"/>
            <a:ext cx="7577715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2">
                    <a:lumMod val="90000"/>
                  </a:schemeClr>
                </a:solidFill>
                <a:latin typeface="TT Walls Rough" panose="02000503030000020003" pitchFamily="50" charset="-52"/>
              </a:rPr>
              <a:t>Подготовлено ГБУ «</a:t>
            </a:r>
            <a:r>
              <a:rPr lang="ru-RU" sz="2000" dirty="0" err="1" smtClean="0">
                <a:solidFill>
                  <a:schemeClr val="bg2">
                    <a:lumMod val="90000"/>
                  </a:schemeClr>
                </a:solidFill>
                <a:latin typeface="TT Walls Rough" panose="02000503030000020003" pitchFamily="50" charset="-52"/>
              </a:rPr>
              <a:t>Жилищник</a:t>
            </a:r>
            <a:r>
              <a:rPr lang="ru-RU" sz="2000" dirty="0" smtClean="0">
                <a:solidFill>
                  <a:schemeClr val="bg2">
                    <a:lumMod val="90000"/>
                  </a:schemeClr>
                </a:solidFill>
                <a:latin typeface="TT Walls Rough" panose="02000503030000020003" pitchFamily="50" charset="-52"/>
              </a:rPr>
              <a:t> района </a:t>
            </a:r>
            <a:r>
              <a:rPr lang="ru-RU" sz="2000" dirty="0" err="1" smtClean="0">
                <a:solidFill>
                  <a:schemeClr val="bg2">
                    <a:lumMod val="90000"/>
                  </a:schemeClr>
                </a:solidFill>
                <a:latin typeface="TT Walls Rough" panose="02000503030000020003" pitchFamily="50" charset="-52"/>
              </a:rPr>
              <a:t>Нагатинский</a:t>
            </a:r>
            <a:r>
              <a:rPr lang="ru-RU" sz="2000" dirty="0" smtClean="0">
                <a:solidFill>
                  <a:schemeClr val="bg2">
                    <a:lumMod val="90000"/>
                  </a:schemeClr>
                </a:solidFill>
                <a:latin typeface="TT Walls Rough" panose="02000503030000020003" pitchFamily="50" charset="-52"/>
              </a:rPr>
              <a:t> Затон»</a:t>
            </a:r>
          </a:p>
          <a:p>
            <a:pPr algn="ctr"/>
            <a:r>
              <a:rPr lang="en-US" dirty="0" smtClean="0">
                <a:latin typeface="TT Walls Rough" panose="02000503030000020003" pitchFamily="50" charset="-52"/>
                <a:hlinkClick r:id="rId4"/>
              </a:rPr>
              <a:t>https://gbu-nz.ru</a:t>
            </a:r>
            <a:endParaRPr lang="en-US" dirty="0" smtClean="0">
              <a:latin typeface="TT Walls Rough" panose="02000503030000020003" pitchFamily="50" charset="-52"/>
            </a:endParaRPr>
          </a:p>
          <a:p>
            <a:pPr algn="ctr"/>
            <a:r>
              <a:rPr lang="en-US" dirty="0" smtClean="0">
                <a:solidFill>
                  <a:schemeClr val="bg2">
                    <a:lumMod val="90000"/>
                  </a:schemeClr>
                </a:solidFill>
                <a:latin typeface="TT Walls Rough" panose="02000503030000020003" pitchFamily="50" charset="-52"/>
              </a:rPr>
              <a:t>+7-495-617-21-11</a:t>
            </a:r>
          </a:p>
          <a:p>
            <a:endParaRPr lang="ru-RU" dirty="0">
              <a:latin typeface="TT Walls Rough" panose="02000503030000020003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6706" y="6520079"/>
            <a:ext cx="1587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T Walls Rough" panose="02000503030000020003" pitchFamily="50" charset="-52"/>
              </a:rPr>
              <a:t>Москва, 2018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TT Walls Rough" panose="02000503030000020003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1778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flipV="1">
            <a:off x="0" y="604639"/>
            <a:ext cx="9144000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>
              <a:solidFill>
                <a:schemeClr val="tx1"/>
              </a:solidFill>
              <a:latin typeface="Roboto Cn" pitchFamily="2" charset="0"/>
              <a:ea typeface="Roboto Cn" pitchFamily="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55505" y="728635"/>
            <a:ext cx="5256584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1600" dirty="0" smtClean="0">
                <a:solidFill>
                  <a:srgbClr val="FFFFFF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Что</a:t>
            </a:r>
            <a:r>
              <a:rPr lang="ru-RU" sz="1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Walls Rough" panose="02000503030000020003" pitchFamily="50" charset="-52"/>
              </a:rPr>
              <a:t> </a:t>
            </a:r>
            <a:r>
              <a:rPr lang="ru-RU" sz="1600" dirty="0">
                <a:solidFill>
                  <a:srgbClr val="FFFFFF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было сделано: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solidFill>
                  <a:schemeClr val="bg2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Устройство / ремонт спортивной площадки (коробка);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solidFill>
                  <a:srgbClr val="FFFFFF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Устройство / ремонт </a:t>
            </a:r>
            <a:r>
              <a:rPr lang="en-US" sz="1600" dirty="0">
                <a:solidFill>
                  <a:srgbClr val="FFFFFF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 </a:t>
            </a:r>
            <a:r>
              <a:rPr lang="ru-RU" sz="1600" dirty="0">
                <a:solidFill>
                  <a:srgbClr val="FFFFFF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тренажерной площадки (с установкой тренажеров);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solidFill>
                  <a:schemeClr val="bg2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Устройство / ремонт </a:t>
            </a:r>
            <a:r>
              <a:rPr lang="ru-RU" sz="1600" dirty="0" smtClean="0">
                <a:solidFill>
                  <a:schemeClr val="bg2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Площадки </a:t>
            </a:r>
            <a:r>
              <a:rPr lang="ru-RU" sz="1600" dirty="0" err="1" smtClean="0">
                <a:solidFill>
                  <a:schemeClr val="bg2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WorkOut</a:t>
            </a:r>
            <a:endParaRPr lang="ru-RU" sz="1600" dirty="0">
              <a:solidFill>
                <a:schemeClr val="bg2"/>
              </a:solidFill>
              <a:effectLst>
                <a:outerShdw blurRad="584200" dist="38100" dir="2700000" algn="tl">
                  <a:srgbClr val="000000">
                    <a:alpha val="84000"/>
                  </a:srgbClr>
                </a:outerShdw>
              </a:effectLst>
              <a:latin typeface="TT Walls Rough" panose="02000503030000020003" pitchFamily="50" charset="-52"/>
            </a:endParaRPr>
          </a:p>
          <a:p>
            <a:pPr>
              <a:lnSpc>
                <a:spcPct val="150000"/>
              </a:lnSpc>
            </a:pPr>
            <a:endParaRPr lang="ru-RU" sz="16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solidFill>
                  <a:schemeClr val="bg2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Сумма потраченных средств:  </a:t>
            </a:r>
            <a:r>
              <a:rPr lang="ru-RU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Walls Rough" panose="02000503030000020003" pitchFamily="50" charset="-52"/>
              </a:rPr>
              <a:t>8 181,54 </a:t>
            </a:r>
            <a:r>
              <a:rPr lang="ru-RU" sz="16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Walls Rough" panose="02000503030000020003" pitchFamily="50" charset="-52"/>
              </a:rPr>
              <a:t>тыс.руб</a:t>
            </a:r>
            <a:r>
              <a:rPr lang="ru-RU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Walls Rough" panose="02000503030000020003" pitchFamily="50" charset="-52"/>
              </a:rPr>
              <a:t>.</a:t>
            </a:r>
            <a:endParaRPr lang="ru-RU" sz="16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T Walls Rough" panose="02000503030000020003" pitchFamily="50" charset="-52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solidFill>
                  <a:schemeClr val="bg2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Сроки проведения работ с </a:t>
            </a:r>
            <a:r>
              <a:rPr lang="ru-RU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Walls Rough" panose="02000503030000020003" pitchFamily="50" charset="-52"/>
              </a:rPr>
              <a:t>10.06.18</a:t>
            </a:r>
            <a:r>
              <a:rPr lang="ru-RU" sz="1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Walls Rough" panose="02000503030000020003" pitchFamily="50" charset="-52"/>
              </a:rPr>
              <a:t> </a:t>
            </a:r>
            <a:r>
              <a:rPr lang="ru-RU" sz="1600" dirty="0">
                <a:solidFill>
                  <a:schemeClr val="bg2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по</a:t>
            </a:r>
            <a:r>
              <a:rPr lang="ru-RU" sz="1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Walls Rough" panose="02000503030000020003" pitchFamily="50" charset="-52"/>
              </a:rPr>
              <a:t> </a:t>
            </a:r>
            <a:r>
              <a:rPr lang="ru-RU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Walls Rough" panose="02000503030000020003" pitchFamily="50" charset="-52"/>
              </a:rPr>
              <a:t>25.08.18</a:t>
            </a:r>
            <a:endParaRPr lang="ru-RU" sz="16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T Walls Rough" panose="02000503030000020003" pitchFamily="50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09"/>
          <a:stretch/>
        </p:blipFill>
        <p:spPr>
          <a:xfrm>
            <a:off x="611561" y="4341863"/>
            <a:ext cx="3240360" cy="2119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1341287"/>
            <a:ext cx="2880319" cy="21602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776" y="4341863"/>
            <a:ext cx="2853680" cy="21402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11"/>
            <a:ext cx="1610137" cy="5552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34170" y="822409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n>
                  <a:solidFill>
                    <a:srgbClr val="FFFFFF"/>
                  </a:solidFill>
                </a:ln>
                <a:solidFill>
                  <a:schemeClr val="bg2">
                    <a:lumMod val="90000"/>
                  </a:schemeClr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До</a:t>
            </a:r>
            <a:endParaRPr lang="ru-RU" sz="1600" dirty="0">
              <a:ln>
                <a:solidFill>
                  <a:srgbClr val="FFFFFF"/>
                </a:solidFill>
              </a:ln>
              <a:solidFill>
                <a:schemeClr val="bg2">
                  <a:lumMod val="90000"/>
                </a:schemeClr>
              </a:solidFill>
              <a:effectLst>
                <a:outerShdw blurRad="584200" dist="38100" dir="2700000" algn="tl">
                  <a:srgbClr val="000000">
                    <a:alpha val="84000"/>
                  </a:srgbClr>
                </a:outerShdw>
              </a:effectLst>
              <a:latin typeface="TT Walls Rough" panose="02000503030000020003" pitchFamily="50" charset="-5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10137" y="3773790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2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После</a:t>
            </a:r>
            <a:endParaRPr lang="ru-RU" sz="1600" dirty="0">
              <a:solidFill>
                <a:schemeClr val="bg2"/>
              </a:solidFill>
              <a:effectLst>
                <a:outerShdw blurRad="584200" dist="38100" dir="2700000" algn="tl">
                  <a:srgbClr val="000000">
                    <a:alpha val="84000"/>
                  </a:srgbClr>
                </a:outerShdw>
              </a:effectLst>
              <a:latin typeface="TT Walls Rough" panose="02000503030000020003" pitchFamily="50" charset="-5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10137" y="113807"/>
            <a:ext cx="7533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solidFill>
                  <a:schemeClr val="bg2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Благоустройство двора ул. Новинки, д. 17</a:t>
            </a:r>
            <a:endParaRPr lang="ru-RU" sz="2000" dirty="0">
              <a:solidFill>
                <a:schemeClr val="bg2"/>
              </a:solidFill>
              <a:effectLst>
                <a:outerShdw blurRad="584200" dist="38100" dir="2700000" algn="tl">
                  <a:srgbClr val="000000">
                    <a:alpha val="84000"/>
                  </a:srgbClr>
                </a:outerShdw>
              </a:effectLst>
              <a:latin typeface="TT Walls Rough" panose="02000503030000020003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42314" y="6488668"/>
            <a:ext cx="272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TT Walls Rough" panose="02000503030000020003" pitchFamily="50" charset="-52"/>
              </a:rPr>
              <a:t>1</a:t>
            </a:r>
            <a:endParaRPr lang="ru-RU" dirty="0">
              <a:solidFill>
                <a:srgbClr val="FFFFFF"/>
              </a:solidFill>
              <a:latin typeface="TT Walls Rough" panose="02000503030000020003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33093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811188" y="820562"/>
            <a:ext cx="46519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dirty="0">
                <a:solidFill>
                  <a:schemeClr val="bg2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ДО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618828" y="3705706"/>
            <a:ext cx="84991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dirty="0">
                <a:solidFill>
                  <a:schemeClr val="bg2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ПОСЛЕ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38512" y="852275"/>
            <a:ext cx="489654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>
                <a:solidFill>
                  <a:srgbClr val="FFFFFF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	Что было сделано:</a:t>
            </a:r>
            <a:endParaRPr lang="en-US" sz="1400" dirty="0" smtClean="0">
              <a:solidFill>
                <a:srgbClr val="FFFFFF"/>
              </a:solidFill>
              <a:effectLst>
                <a:outerShdw blurRad="584200" dist="38100" dir="2700000" algn="tl">
                  <a:srgbClr val="000000">
                    <a:alpha val="84000"/>
                  </a:srgbClr>
                </a:outerShdw>
              </a:effectLst>
              <a:latin typeface="TT Walls Rough" panose="02000503030000020003" pitchFamily="50" charset="-52"/>
            </a:endParaRPr>
          </a:p>
          <a:p>
            <a:pPr>
              <a:lnSpc>
                <a:spcPct val="150000"/>
              </a:lnSpc>
            </a:pPr>
            <a:r>
              <a:rPr lang="ru-RU" sz="1400" dirty="0" smtClean="0">
                <a:solidFill>
                  <a:schemeClr val="bg2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Ремонт </a:t>
            </a:r>
            <a:r>
              <a:rPr lang="ru-RU" sz="1400" dirty="0">
                <a:solidFill>
                  <a:schemeClr val="bg2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асфальтовых покрытий</a:t>
            </a:r>
          </a:p>
          <a:p>
            <a:pPr>
              <a:lnSpc>
                <a:spcPct val="150000"/>
              </a:lnSpc>
            </a:pPr>
            <a:r>
              <a:rPr lang="ru-RU" sz="1400" dirty="0">
                <a:solidFill>
                  <a:srgbClr val="FFFFFF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Установка </a:t>
            </a:r>
            <a:r>
              <a:rPr lang="ru-RU" sz="1400" dirty="0" smtClean="0">
                <a:solidFill>
                  <a:srgbClr val="FFFFFF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бортового </a:t>
            </a:r>
            <a:r>
              <a:rPr lang="ru-RU" sz="1400" dirty="0">
                <a:solidFill>
                  <a:srgbClr val="FFFFFF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камня</a:t>
            </a:r>
          </a:p>
          <a:p>
            <a:pPr>
              <a:lnSpc>
                <a:spcPct val="150000"/>
              </a:lnSpc>
            </a:pPr>
            <a:r>
              <a:rPr lang="ru-RU" sz="1400" dirty="0">
                <a:solidFill>
                  <a:schemeClr val="bg2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Ремонт пешеходного тротуара</a:t>
            </a:r>
          </a:p>
          <a:p>
            <a:pPr>
              <a:lnSpc>
                <a:spcPct val="150000"/>
              </a:lnSpc>
            </a:pPr>
            <a:r>
              <a:rPr lang="ru-RU" sz="1400" dirty="0">
                <a:solidFill>
                  <a:srgbClr val="FFFFFF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Установка </a:t>
            </a:r>
            <a:r>
              <a:rPr lang="ru-RU" sz="1400" dirty="0" smtClean="0">
                <a:solidFill>
                  <a:srgbClr val="FFFFFF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садового </a:t>
            </a:r>
            <a:r>
              <a:rPr lang="ru-RU" sz="1400" dirty="0">
                <a:solidFill>
                  <a:srgbClr val="FFFFFF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камня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solidFill>
                  <a:schemeClr val="bg2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Ремонт </a:t>
            </a:r>
            <a:r>
              <a:rPr lang="ru-RU" sz="1400" dirty="0">
                <a:solidFill>
                  <a:schemeClr val="bg2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газона(ПОСЕВНОЙ)</a:t>
            </a:r>
          </a:p>
          <a:p>
            <a:pPr>
              <a:lnSpc>
                <a:spcPct val="150000"/>
              </a:lnSpc>
            </a:pPr>
            <a:r>
              <a:rPr lang="ru-RU" sz="1400" dirty="0">
                <a:solidFill>
                  <a:srgbClr val="FFFFFF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Установка </a:t>
            </a:r>
            <a:r>
              <a:rPr lang="ru-RU" sz="1400" dirty="0" err="1">
                <a:solidFill>
                  <a:srgbClr val="FFFFFF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противопарковочных</a:t>
            </a:r>
            <a:r>
              <a:rPr lang="ru-RU" sz="1400" dirty="0">
                <a:solidFill>
                  <a:srgbClr val="FFFFFF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 столбиков</a:t>
            </a:r>
          </a:p>
          <a:p>
            <a:pPr>
              <a:lnSpc>
                <a:spcPct val="150000"/>
              </a:lnSpc>
            </a:pPr>
            <a:r>
              <a:rPr lang="ru-RU" sz="1400" dirty="0">
                <a:solidFill>
                  <a:schemeClr val="bg2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Устройство / ремонт контейнерной площадки 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solidFill>
                  <a:srgbClr val="FFFFFF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Устройство </a:t>
            </a:r>
            <a:r>
              <a:rPr lang="ru-RU" sz="1400" dirty="0">
                <a:solidFill>
                  <a:srgbClr val="FFFFFF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/ ремонт игрового комплекса </a:t>
            </a:r>
          </a:p>
          <a:p>
            <a:pPr>
              <a:lnSpc>
                <a:spcPct val="150000"/>
              </a:lnSpc>
            </a:pPr>
            <a:r>
              <a:rPr lang="ru-RU" sz="1400" dirty="0">
                <a:solidFill>
                  <a:schemeClr val="bg2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Установка МАФ на детской площадке </a:t>
            </a:r>
            <a:endParaRPr lang="ru-RU" sz="1400" dirty="0" smtClean="0">
              <a:solidFill>
                <a:schemeClr val="bg2"/>
              </a:solidFill>
              <a:effectLst>
                <a:outerShdw blurRad="584200" dist="38100" dir="2700000" algn="tl">
                  <a:srgbClr val="000000">
                    <a:alpha val="84000"/>
                  </a:srgbClr>
                </a:outerShdw>
              </a:effectLst>
              <a:latin typeface="TT Walls Rough" panose="02000503030000020003" pitchFamily="50" charset="-52"/>
            </a:endParaRPr>
          </a:p>
          <a:p>
            <a:pPr>
              <a:lnSpc>
                <a:spcPct val="150000"/>
              </a:lnSpc>
            </a:pPr>
            <a:r>
              <a:rPr lang="ru-RU" sz="1400" dirty="0" smtClean="0">
                <a:solidFill>
                  <a:srgbClr val="FFFFFF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Установка </a:t>
            </a:r>
            <a:r>
              <a:rPr lang="ru-RU" sz="1400" dirty="0">
                <a:solidFill>
                  <a:srgbClr val="FFFFFF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урн </a:t>
            </a:r>
          </a:p>
          <a:p>
            <a:pPr>
              <a:lnSpc>
                <a:spcPct val="150000"/>
              </a:lnSpc>
            </a:pPr>
            <a:r>
              <a:rPr lang="ru-RU" sz="1400" dirty="0">
                <a:solidFill>
                  <a:schemeClr val="bg2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Цветочное оформление </a:t>
            </a:r>
          </a:p>
          <a:p>
            <a:pPr>
              <a:lnSpc>
                <a:spcPct val="150000"/>
              </a:lnSpc>
            </a:pPr>
            <a:endParaRPr lang="ru-RU" sz="1400" dirty="0" smtClean="0">
              <a:solidFill>
                <a:schemeClr val="bg2"/>
              </a:solidFill>
              <a:effectLst>
                <a:outerShdw blurRad="584200" dist="38100" dir="2700000" algn="tl">
                  <a:srgbClr val="000000">
                    <a:alpha val="84000"/>
                  </a:srgbClr>
                </a:outerShdw>
              </a:effectLst>
              <a:latin typeface="TT Walls Rough" panose="02000503030000020003" pitchFamily="50" charset="-52"/>
            </a:endParaRPr>
          </a:p>
          <a:p>
            <a:pPr>
              <a:lnSpc>
                <a:spcPct val="150000"/>
              </a:lnSpc>
            </a:pPr>
            <a:endParaRPr lang="ru-RU" sz="1400" dirty="0">
              <a:solidFill>
                <a:schemeClr val="bg2"/>
              </a:solidFill>
              <a:effectLst>
                <a:outerShdw blurRad="584200" dist="38100" dir="2700000" algn="tl">
                  <a:srgbClr val="000000">
                    <a:alpha val="84000"/>
                  </a:srgbClr>
                </a:outerShdw>
              </a:effectLst>
              <a:latin typeface="TT Walls Rough" panose="02000503030000020003" pitchFamily="50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200" y="4160154"/>
            <a:ext cx="3142879" cy="23453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049" y="1232452"/>
            <a:ext cx="3127091" cy="23453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38347" y="5053424"/>
            <a:ext cx="52726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solidFill>
                  <a:schemeClr val="bg2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Сумма потраченных средств:</a:t>
            </a:r>
            <a:r>
              <a:rPr lang="en-US" sz="1600" dirty="0">
                <a:solidFill>
                  <a:schemeClr val="bg2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 </a:t>
            </a:r>
            <a:r>
              <a:rPr lang="ru-RU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Walls Rough" panose="02000503030000020003" pitchFamily="50" charset="-52"/>
              </a:rPr>
              <a:t>7 440,96 </a:t>
            </a:r>
            <a:r>
              <a:rPr lang="ru-RU" sz="1600" b="1" dirty="0" err="1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Walls Rough" panose="02000503030000020003" pitchFamily="50" charset="-52"/>
              </a:rPr>
              <a:t>тыс.руб</a:t>
            </a:r>
            <a:endParaRPr lang="ru-RU" sz="16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T Walls Rough" panose="02000503030000020003" pitchFamily="50" charset="-52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solidFill>
                  <a:schemeClr val="bg2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Сроки проведения работ с </a:t>
            </a:r>
            <a:r>
              <a:rPr lang="ru-RU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Walls Rough" panose="02000503030000020003" pitchFamily="50" charset="-52"/>
              </a:rPr>
              <a:t>25.05.18</a:t>
            </a:r>
            <a:r>
              <a:rPr lang="ru-RU" sz="1600" dirty="0">
                <a:solidFill>
                  <a:schemeClr val="bg2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 по </a:t>
            </a:r>
            <a:r>
              <a:rPr lang="ru-RU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Walls Rough" panose="02000503030000020003" pitchFamily="50" charset="-52"/>
              </a:rPr>
              <a:t>25.08.18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11"/>
            <a:ext cx="1610137" cy="55522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 flipV="1">
            <a:off x="0" y="604639"/>
            <a:ext cx="9144000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>
              <a:solidFill>
                <a:schemeClr val="tx1"/>
              </a:solidFill>
              <a:latin typeface="Roboto Cn" pitchFamily="2" charset="0"/>
              <a:ea typeface="Roboto C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10137" y="113807"/>
            <a:ext cx="7533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solidFill>
                  <a:schemeClr val="bg2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Благоустройство</a:t>
            </a:r>
            <a:r>
              <a:rPr lang="ru-RU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Walls Rough" panose="02000503030000020003" pitchFamily="50" charset="-52"/>
                <a:ea typeface="Roboto Cn" pitchFamily="2" charset="0"/>
              </a:rPr>
              <a:t> </a:t>
            </a:r>
            <a:r>
              <a:rPr lang="ru-RU" sz="2000" dirty="0">
                <a:solidFill>
                  <a:schemeClr val="bg2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двора </a:t>
            </a:r>
            <a:r>
              <a:rPr lang="ru-RU" sz="2000" dirty="0" err="1">
                <a:solidFill>
                  <a:schemeClr val="bg2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Нагатинская</a:t>
            </a:r>
            <a:r>
              <a:rPr lang="ru-RU" sz="2000" dirty="0">
                <a:solidFill>
                  <a:schemeClr val="bg2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 наб., д. 70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842314" y="648866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TT Walls Rough" panose="02000503030000020003" pitchFamily="50" charset="-52"/>
              </a:rPr>
              <a:t>2</a:t>
            </a:r>
            <a:endParaRPr lang="ru-RU" dirty="0">
              <a:solidFill>
                <a:srgbClr val="FFFFFF"/>
              </a:solidFill>
              <a:latin typeface="TT Walls Rough" panose="02000503030000020003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17056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940396" y="995762"/>
            <a:ext cx="46519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dirty="0">
                <a:solidFill>
                  <a:schemeClr val="bg2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ДО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748036" y="3645024"/>
            <a:ext cx="84991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dirty="0">
                <a:solidFill>
                  <a:schemeClr val="bg2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ПОСЛЕ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32741" y="1604812"/>
            <a:ext cx="4935501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rgbClr val="FFFFFF"/>
                </a:solidFill>
              </a:rPr>
              <a:t>	</a:t>
            </a:r>
            <a:r>
              <a:rPr lang="ru-RU" sz="1600" dirty="0">
                <a:solidFill>
                  <a:srgbClr val="FFFFFF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Что было сделано: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solidFill>
                  <a:schemeClr val="bg2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Ремонт газона (ПОСЕВНОЙ)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solidFill>
                  <a:srgbClr val="FFFFFF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Устройство / ремонт контейнерной площадки с местом хранения ПГМ</a:t>
            </a:r>
          </a:p>
          <a:p>
            <a:endParaRPr lang="ru-RU" sz="1500" b="1" dirty="0">
              <a:solidFill>
                <a:srgbClr val="FFFFFF"/>
              </a:solidFill>
            </a:endParaRPr>
          </a:p>
        </p:txBody>
      </p:sp>
      <p:pic>
        <p:nvPicPr>
          <p:cNvPr id="11" name="Picture 5" descr="D:\Катя\бЛАГОУСТРОЙСТВО\2018 ГОД\ПРОЕКТЫ\фото\затонная 14_2\IMG_20170924_17542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72"/>
          <a:stretch/>
        </p:blipFill>
        <p:spPr bwMode="auto">
          <a:xfrm>
            <a:off x="5567615" y="1491279"/>
            <a:ext cx="3068696" cy="2027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615" y="4185798"/>
            <a:ext cx="3080820" cy="23106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11"/>
            <a:ext cx="1610137" cy="55522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 flipV="1">
            <a:off x="0" y="604639"/>
            <a:ext cx="9144000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>
              <a:solidFill>
                <a:schemeClr val="tx1"/>
              </a:solidFill>
              <a:latin typeface="Roboto Cn" pitchFamily="2" charset="0"/>
              <a:ea typeface="Roboto C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10137" y="113807"/>
            <a:ext cx="7533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solidFill>
                  <a:schemeClr val="bg2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Благоустройство двора ул. Затонная, д. 14, к. 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0635" y="4739337"/>
            <a:ext cx="4711546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solidFill>
                  <a:schemeClr val="bg2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Сумма потраченных средств: </a:t>
            </a:r>
            <a:r>
              <a:rPr lang="ru-RU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Walls Rough" panose="02000503030000020003" pitchFamily="50" charset="-52"/>
              </a:rPr>
              <a:t>257,12 </a:t>
            </a:r>
            <a:r>
              <a:rPr lang="ru-RU" sz="1600" b="1" dirty="0" err="1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Walls Rough" panose="02000503030000020003" pitchFamily="50" charset="-52"/>
              </a:rPr>
              <a:t>тыс.руб</a:t>
            </a:r>
            <a:r>
              <a:rPr lang="ru-RU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Walls Rough" panose="02000503030000020003" pitchFamily="50" charset="-52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solidFill>
                  <a:schemeClr val="bg2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Сроки проведения работ с </a:t>
            </a:r>
            <a:r>
              <a:rPr lang="ru-RU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Walls Rough" panose="02000503030000020003" pitchFamily="50" charset="-52"/>
              </a:rPr>
              <a:t>25.05.18</a:t>
            </a:r>
            <a:r>
              <a:rPr lang="ru-RU" sz="1600" dirty="0">
                <a:solidFill>
                  <a:schemeClr val="bg2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 по </a:t>
            </a:r>
            <a:r>
              <a:rPr lang="ru-RU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Walls Rough" panose="02000503030000020003" pitchFamily="50" charset="-52"/>
              </a:rPr>
              <a:t>25.08.18</a:t>
            </a:r>
          </a:p>
          <a:p>
            <a:pPr>
              <a:lnSpc>
                <a:spcPct val="150000"/>
              </a:lnSpc>
            </a:pP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8842314" y="6488668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TT Walls Rough" panose="02000503030000020003" pitchFamily="50" charset="-52"/>
              </a:rPr>
              <a:t>3</a:t>
            </a:r>
            <a:endParaRPr lang="ru-RU" dirty="0">
              <a:solidFill>
                <a:srgbClr val="FFFFFF"/>
              </a:solidFill>
              <a:latin typeface="TT Walls Rough" panose="02000503030000020003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6221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891284" y="876161"/>
            <a:ext cx="46519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dirty="0">
                <a:solidFill>
                  <a:schemeClr val="bg2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ДО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772476" y="3792673"/>
            <a:ext cx="84991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dirty="0">
                <a:solidFill>
                  <a:schemeClr val="bg2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ПОСЛЕ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644" y="4218226"/>
            <a:ext cx="3066812" cy="23001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71482" y="1811044"/>
            <a:ext cx="4572000" cy="124649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FFFFFF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	</a:t>
            </a:r>
            <a:r>
              <a:rPr lang="ru-RU" sz="1600" dirty="0" smtClean="0">
                <a:solidFill>
                  <a:srgbClr val="FFFFFF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Что было сделано: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chemeClr val="bg2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Ремонт </a:t>
            </a:r>
            <a:r>
              <a:rPr lang="ru-RU" sz="1600" dirty="0">
                <a:solidFill>
                  <a:schemeClr val="bg2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газона(ПОСЕВНОЙ)</a:t>
            </a:r>
            <a:endParaRPr lang="en-US" sz="1600" dirty="0">
              <a:solidFill>
                <a:schemeClr val="bg2"/>
              </a:solidFill>
              <a:effectLst>
                <a:outerShdw blurRad="584200" dist="38100" dir="2700000" algn="tl">
                  <a:srgbClr val="000000">
                    <a:alpha val="84000"/>
                  </a:srgbClr>
                </a:outerShdw>
              </a:effectLst>
              <a:latin typeface="TT Walls Rough" panose="02000503030000020003" pitchFamily="50" charset="-52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solidFill>
                  <a:srgbClr val="FFFFFF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Устройство / ремонт </a:t>
            </a:r>
            <a:r>
              <a:rPr lang="ru-RU" sz="1600" dirty="0" smtClean="0">
                <a:solidFill>
                  <a:srgbClr val="FFFFFF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 площадки </a:t>
            </a:r>
            <a:r>
              <a:rPr lang="ru-RU" sz="1600" dirty="0" err="1" smtClean="0">
                <a:solidFill>
                  <a:srgbClr val="FFFFFF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WorkOut</a:t>
            </a:r>
            <a:endParaRPr lang="ru-RU" sz="1600" dirty="0">
              <a:solidFill>
                <a:srgbClr val="FFFFFF"/>
              </a:solidFill>
              <a:effectLst>
                <a:outerShdw blurRad="584200" dist="38100" dir="2700000" algn="tl">
                  <a:srgbClr val="000000">
                    <a:alpha val="84000"/>
                  </a:srgbClr>
                </a:outerShdw>
              </a:effectLst>
              <a:latin typeface="TT Walls Rough" panose="02000503030000020003" pitchFamily="50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1101" y="4869160"/>
            <a:ext cx="52726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solidFill>
                  <a:schemeClr val="bg2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Сумма потраченных средств:</a:t>
            </a:r>
            <a:r>
              <a:rPr lang="en-US" sz="1600" dirty="0">
                <a:solidFill>
                  <a:schemeClr val="bg2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 </a:t>
            </a:r>
            <a:r>
              <a:rPr lang="ru-RU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Walls Rough" panose="02000503030000020003" pitchFamily="50" charset="-52"/>
              </a:rPr>
              <a:t>748,74 </a:t>
            </a:r>
            <a:r>
              <a:rPr lang="ru-RU" sz="1600" b="1" dirty="0" err="1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Walls Rough" panose="02000503030000020003" pitchFamily="50" charset="-52"/>
              </a:rPr>
              <a:t>тыс.руб</a:t>
            </a:r>
            <a:endParaRPr lang="en-US" sz="16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T Walls Rough" panose="02000503030000020003" pitchFamily="50" charset="-52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solidFill>
                  <a:schemeClr val="bg2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Сроки проведения работ с </a:t>
            </a:r>
            <a:r>
              <a:rPr lang="ru-RU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Walls Rough" panose="02000503030000020003" pitchFamily="50" charset="-52"/>
              </a:rPr>
              <a:t>25.05.18</a:t>
            </a:r>
            <a:r>
              <a:rPr lang="ru-RU" sz="1600" dirty="0">
                <a:solidFill>
                  <a:schemeClr val="bg2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 по </a:t>
            </a:r>
            <a:r>
              <a:rPr lang="ru-RU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Walls Rough" panose="02000503030000020003" pitchFamily="50" charset="-52"/>
              </a:rPr>
              <a:t>25.08.18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005" y="1291111"/>
            <a:ext cx="3089750" cy="2317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11"/>
            <a:ext cx="1610137" cy="55522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 flipV="1">
            <a:off x="0" y="604639"/>
            <a:ext cx="9144000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>
              <a:solidFill>
                <a:schemeClr val="tx1"/>
              </a:solidFill>
              <a:latin typeface="Roboto Cn" pitchFamily="2" charset="0"/>
              <a:ea typeface="Roboto C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10137" y="113807"/>
            <a:ext cx="7533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solidFill>
                  <a:schemeClr val="bg2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Благоустройство зоны </a:t>
            </a:r>
            <a:r>
              <a:rPr lang="ru-RU" sz="2000" dirty="0" err="1">
                <a:solidFill>
                  <a:schemeClr val="bg2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Нагатинская</a:t>
            </a:r>
            <a:r>
              <a:rPr lang="ru-RU" sz="2000" dirty="0">
                <a:solidFill>
                  <a:schemeClr val="bg2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 наб., д. 40-70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842314" y="6488668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TT Walls Rough" panose="02000503030000020003" pitchFamily="50" charset="-52"/>
              </a:rPr>
              <a:t>4</a:t>
            </a:r>
            <a:endParaRPr lang="ru-RU" dirty="0">
              <a:solidFill>
                <a:srgbClr val="FFFFFF"/>
              </a:solidFill>
              <a:latin typeface="TT Walls Rough" panose="02000503030000020003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18943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831399" y="841880"/>
            <a:ext cx="46519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dirty="0">
                <a:solidFill>
                  <a:schemeClr val="bg2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ДО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656690" y="3742903"/>
            <a:ext cx="84991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dirty="0">
                <a:solidFill>
                  <a:schemeClr val="bg2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ПОСЛЕ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862" y="4147910"/>
            <a:ext cx="3148266" cy="236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23149" y="182032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solidFill>
                  <a:srgbClr val="FFFFFF"/>
                </a:solidFill>
              </a:rPr>
              <a:t>	</a:t>
            </a:r>
            <a:r>
              <a:rPr lang="ru-RU" sz="1600" dirty="0">
                <a:solidFill>
                  <a:srgbClr val="FFFFFF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Что было сделано</a:t>
            </a:r>
            <a:r>
              <a:rPr lang="ru-RU" sz="1600" dirty="0" smtClean="0">
                <a:solidFill>
                  <a:srgbClr val="FFFFFF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:</a:t>
            </a:r>
            <a:endParaRPr lang="ru-RU" sz="1600" dirty="0" smtClean="0">
              <a:solidFill>
                <a:schemeClr val="bg2"/>
              </a:solidFill>
              <a:effectLst>
                <a:outerShdw blurRad="584200" dist="38100" dir="2700000" algn="tl">
                  <a:srgbClr val="000000">
                    <a:alpha val="84000"/>
                  </a:srgbClr>
                </a:outerShdw>
              </a:effectLst>
              <a:latin typeface="TT Walls Rough" panose="02000503030000020003" pitchFamily="50" charset="-52"/>
            </a:endParaRPr>
          </a:p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chemeClr val="bg2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Устройство </a:t>
            </a:r>
            <a:r>
              <a:rPr lang="ru-RU" sz="1600" dirty="0">
                <a:solidFill>
                  <a:schemeClr val="bg2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/ ремонт контейнерной площадки с местом хранения ПГМ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4568" y="4913011"/>
            <a:ext cx="52726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solidFill>
                  <a:schemeClr val="bg2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Сумма потраченных </a:t>
            </a:r>
            <a:r>
              <a:rPr lang="ru-RU" sz="1600" dirty="0" smtClean="0">
                <a:solidFill>
                  <a:schemeClr val="bg2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средств:</a:t>
            </a:r>
            <a:r>
              <a:rPr lang="en-US" sz="1600" dirty="0" smtClean="0">
                <a:solidFill>
                  <a:schemeClr val="bg2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 </a:t>
            </a:r>
            <a:r>
              <a:rPr lang="ru-RU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?</a:t>
            </a:r>
            <a:endParaRPr lang="en-US" sz="1600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584200" dist="38100" dir="2700000" algn="tl">
                  <a:srgbClr val="000000">
                    <a:alpha val="84000"/>
                  </a:srgbClr>
                </a:outerShdw>
              </a:effectLst>
              <a:latin typeface="TT Walls Rough" panose="02000503030000020003" pitchFamily="50" charset="-52"/>
            </a:endParaRPr>
          </a:p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chemeClr val="bg2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Сроки проведения работ с </a:t>
            </a:r>
            <a:r>
              <a:rPr lang="ru-RU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Walls Rough" panose="02000503030000020003" pitchFamily="50" charset="-52"/>
              </a:rPr>
              <a:t>25.05.18</a:t>
            </a:r>
            <a:r>
              <a:rPr lang="ru-RU" sz="1600" dirty="0" smtClean="0">
                <a:solidFill>
                  <a:schemeClr val="bg2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 по </a:t>
            </a:r>
            <a:r>
              <a:rPr lang="ru-RU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Walls Rough" panose="02000503030000020003" pitchFamily="50" charset="-52"/>
              </a:rPr>
              <a:t>25.08.18</a:t>
            </a:r>
            <a:endParaRPr lang="ru-RU" sz="16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T Walls Rough" panose="02000503030000020003" pitchFamily="50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164" y="1253127"/>
            <a:ext cx="3112964" cy="23347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11"/>
            <a:ext cx="1610137" cy="55522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 flipV="1">
            <a:off x="0" y="604639"/>
            <a:ext cx="9144000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>
              <a:solidFill>
                <a:schemeClr val="tx1"/>
              </a:solidFill>
              <a:latin typeface="Roboto Cn" pitchFamily="2" charset="0"/>
              <a:ea typeface="Roboto C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0137" y="113807"/>
            <a:ext cx="7533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solidFill>
                  <a:schemeClr val="bg2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Благоустройство двора ул. Судостроительная, д. 57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253" y="6263734"/>
            <a:ext cx="43924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?</a:t>
            </a:r>
            <a:r>
              <a:rPr lang="ru-RU" sz="1100" dirty="0">
                <a:solidFill>
                  <a:schemeClr val="bg2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 – мы, честно, не помним, но не больше нужного. Обещаем.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842314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TT Walls Rough" panose="02000503030000020003" pitchFamily="50" charset="-52"/>
              </a:rPr>
              <a:t>5</a:t>
            </a:r>
            <a:endParaRPr lang="ru-RU" dirty="0">
              <a:solidFill>
                <a:srgbClr val="FFFFFF"/>
              </a:solidFill>
              <a:latin typeface="TT Walls Rough" panose="02000503030000020003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30541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863573" y="715406"/>
            <a:ext cx="46519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dirty="0">
                <a:solidFill>
                  <a:schemeClr val="bg2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ДО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727751" y="3526321"/>
            <a:ext cx="84991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dirty="0">
                <a:solidFill>
                  <a:schemeClr val="bg2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ПОСЛЕ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368" y="3942517"/>
            <a:ext cx="1431801" cy="2545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43046" y="167894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solidFill>
                  <a:srgbClr val="FFFFFF"/>
                </a:solidFill>
              </a:rPr>
              <a:t>	</a:t>
            </a:r>
            <a:r>
              <a:rPr lang="ru-RU" sz="1600" dirty="0">
                <a:solidFill>
                  <a:srgbClr val="FFFFFF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Что было сделано:</a:t>
            </a:r>
            <a:endParaRPr lang="ru-RU" sz="1600" dirty="0">
              <a:solidFill>
                <a:schemeClr val="bg2"/>
              </a:solidFill>
              <a:effectLst>
                <a:outerShdw blurRad="584200" dist="38100" dir="2700000" algn="tl">
                  <a:srgbClr val="000000">
                    <a:alpha val="84000"/>
                  </a:srgbClr>
                </a:outerShdw>
              </a:effectLst>
              <a:latin typeface="TT Walls Rough" panose="02000503030000020003" pitchFamily="50" charset="-52"/>
            </a:endParaRPr>
          </a:p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chemeClr val="bg2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Ремонт </a:t>
            </a:r>
            <a:r>
              <a:rPr lang="ru-RU" sz="1600" dirty="0">
                <a:solidFill>
                  <a:schemeClr val="bg2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лестницы / подпорной стенки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3046" y="4795000"/>
            <a:ext cx="52726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solidFill>
                  <a:schemeClr val="bg2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Сумма потраченных средств:</a:t>
            </a:r>
            <a:r>
              <a:rPr lang="en-US" sz="1600" dirty="0">
                <a:solidFill>
                  <a:schemeClr val="bg2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 </a:t>
            </a:r>
            <a:r>
              <a:rPr lang="ru-RU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Walls Rough" panose="02000503030000020003" pitchFamily="50" charset="-52"/>
              </a:rPr>
              <a:t>501,61 </a:t>
            </a:r>
            <a:r>
              <a:rPr lang="ru-RU" sz="1600" b="1" dirty="0" err="1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Walls Rough" panose="02000503030000020003" pitchFamily="50" charset="-52"/>
              </a:rPr>
              <a:t>тыс.руб</a:t>
            </a:r>
            <a:endParaRPr lang="en-US" sz="16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T Walls Rough" panose="02000503030000020003" pitchFamily="50" charset="-52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solidFill>
                  <a:schemeClr val="bg2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Сроки проведения работ с </a:t>
            </a:r>
            <a:r>
              <a:rPr lang="ru-RU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Walls Rough" panose="02000503030000020003" pitchFamily="50" charset="-52"/>
              </a:rPr>
              <a:t>25.05.18</a:t>
            </a:r>
            <a:r>
              <a:rPr lang="ru-RU" sz="1600" dirty="0">
                <a:solidFill>
                  <a:schemeClr val="bg2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 по </a:t>
            </a:r>
            <a:r>
              <a:rPr lang="ru-RU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Walls Rough" panose="02000503030000020003" pitchFamily="50" charset="-52"/>
              </a:rPr>
              <a:t>25.08.18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556" y="3942517"/>
            <a:ext cx="1431802" cy="2545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616" y="1122141"/>
            <a:ext cx="2999840" cy="2249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11"/>
            <a:ext cx="1610137" cy="55522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 flipV="1">
            <a:off x="0" y="604639"/>
            <a:ext cx="9144000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>
              <a:solidFill>
                <a:schemeClr val="tx1"/>
              </a:solidFill>
              <a:latin typeface="Roboto Cn" pitchFamily="2" charset="0"/>
              <a:ea typeface="Roboto C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10137" y="113807"/>
            <a:ext cx="7533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solidFill>
                  <a:schemeClr val="bg2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Благоустройство двора пр-т Андропова, д. 17, к.1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842314" y="6488668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TT Walls Rough" panose="02000503030000020003" pitchFamily="50" charset="-52"/>
              </a:rPr>
              <a:t>6</a:t>
            </a:r>
            <a:endParaRPr lang="ru-RU" dirty="0">
              <a:solidFill>
                <a:srgbClr val="FFFFFF"/>
              </a:solidFill>
              <a:latin typeface="TT Walls Rough" panose="02000503030000020003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36672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775321" y="923950"/>
            <a:ext cx="46519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dirty="0">
                <a:solidFill>
                  <a:schemeClr val="bg2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ДО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593212" y="4251970"/>
            <a:ext cx="84991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dirty="0">
                <a:solidFill>
                  <a:schemeClr val="bg2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ПОСЛЕ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4198" y="203566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solidFill>
                  <a:srgbClr val="FFFFFF"/>
                </a:solidFill>
              </a:rPr>
              <a:t>	</a:t>
            </a:r>
            <a:r>
              <a:rPr lang="ru-RU" sz="1600" dirty="0">
                <a:solidFill>
                  <a:srgbClr val="FFFFFF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Что было сделано</a:t>
            </a:r>
            <a:r>
              <a:rPr lang="ru-RU" sz="1600" dirty="0" smtClean="0">
                <a:solidFill>
                  <a:srgbClr val="FFFFFF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:</a:t>
            </a:r>
            <a:endParaRPr lang="ru-RU" sz="1600" dirty="0" smtClean="0">
              <a:solidFill>
                <a:schemeClr val="bg2"/>
              </a:solidFill>
              <a:effectLst>
                <a:outerShdw blurRad="584200" dist="38100" dir="2700000" algn="tl">
                  <a:srgbClr val="000000">
                    <a:alpha val="84000"/>
                  </a:srgbClr>
                </a:outerShdw>
              </a:effectLst>
              <a:latin typeface="TT Walls Rough" panose="02000503030000020003" pitchFamily="50" charset="-52"/>
            </a:endParaRPr>
          </a:p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chemeClr val="bg2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Устройство </a:t>
            </a:r>
            <a:r>
              <a:rPr lang="ru-RU" sz="1600" dirty="0">
                <a:solidFill>
                  <a:schemeClr val="bg2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/ ремонт контейнерной площадки с местом хранения ПГМ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8005" y="5194776"/>
            <a:ext cx="52726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solidFill>
                  <a:schemeClr val="bg2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Сумма потраченных средств:</a:t>
            </a:r>
            <a:r>
              <a:rPr lang="en-US" sz="1600" dirty="0">
                <a:solidFill>
                  <a:schemeClr val="bg2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 </a:t>
            </a:r>
            <a:r>
              <a:rPr lang="ru-RU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Walls Rough" panose="02000503030000020003" pitchFamily="50" charset="-52"/>
              </a:rPr>
              <a:t>140,25 </a:t>
            </a:r>
            <a:r>
              <a:rPr lang="ru-RU" sz="1600" b="1" dirty="0" err="1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Walls Rough" panose="02000503030000020003" pitchFamily="50" charset="-52"/>
              </a:rPr>
              <a:t>тыс.руб</a:t>
            </a:r>
            <a:endParaRPr lang="en-US" sz="16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T Walls Rough" panose="02000503030000020003" pitchFamily="50" charset="-52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solidFill>
                  <a:schemeClr val="bg2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Сроки проведения работ с </a:t>
            </a:r>
            <a:r>
              <a:rPr lang="ru-RU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Walls Rough" panose="02000503030000020003" pitchFamily="50" charset="-52"/>
              </a:rPr>
              <a:t>25.05.18</a:t>
            </a:r>
            <a:r>
              <a:rPr lang="ru-RU" sz="1600" dirty="0">
                <a:solidFill>
                  <a:schemeClr val="bg2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 по </a:t>
            </a:r>
            <a:r>
              <a:rPr lang="ru-RU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Walls Rough" panose="02000503030000020003" pitchFamily="50" charset="-52"/>
              </a:rPr>
              <a:t>25.08.18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068" y="1412693"/>
            <a:ext cx="3261699" cy="24462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380" y="4695207"/>
            <a:ext cx="3253577" cy="18301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11"/>
            <a:ext cx="1610137" cy="55522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 flipV="1">
            <a:off x="0" y="604639"/>
            <a:ext cx="9144000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>
              <a:solidFill>
                <a:schemeClr val="tx1"/>
              </a:solidFill>
              <a:latin typeface="Roboto Cn" pitchFamily="2" charset="0"/>
              <a:ea typeface="Roboto C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10137" y="113807"/>
            <a:ext cx="7533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solidFill>
                  <a:schemeClr val="bg2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Благоустройство двора пр-т Андропова, д. 35, к.2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842314" y="6488668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TT Walls Rough" panose="02000503030000020003" pitchFamily="50" charset="-52"/>
              </a:rPr>
              <a:t>7</a:t>
            </a:r>
            <a:endParaRPr lang="ru-RU" dirty="0">
              <a:solidFill>
                <a:srgbClr val="FFFFFF"/>
              </a:solidFill>
              <a:latin typeface="TT Walls Rough" panose="02000503030000020003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918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804248" y="759992"/>
            <a:ext cx="46519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dirty="0">
                <a:solidFill>
                  <a:schemeClr val="bg2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ДО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703501" y="3777861"/>
            <a:ext cx="84991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dirty="0">
                <a:solidFill>
                  <a:schemeClr val="bg2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ПОСЛЕ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1082" y="173984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solidFill>
                  <a:srgbClr val="FFFFFF"/>
                </a:solidFill>
              </a:rPr>
              <a:t>	</a:t>
            </a:r>
            <a:r>
              <a:rPr lang="ru-RU" sz="1600" dirty="0">
                <a:solidFill>
                  <a:srgbClr val="FFFFFF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Что было сделано</a:t>
            </a:r>
            <a:r>
              <a:rPr lang="ru-RU" sz="1600" dirty="0" smtClean="0">
                <a:solidFill>
                  <a:srgbClr val="FFFFFF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:</a:t>
            </a:r>
            <a:endParaRPr lang="ru-RU" sz="1600" dirty="0" smtClean="0">
              <a:solidFill>
                <a:schemeClr val="bg2"/>
              </a:solidFill>
              <a:effectLst>
                <a:outerShdw blurRad="584200" dist="38100" dir="2700000" algn="tl">
                  <a:srgbClr val="000000">
                    <a:alpha val="84000"/>
                  </a:srgbClr>
                </a:outerShdw>
              </a:effectLst>
              <a:latin typeface="TT Walls Rough" panose="02000503030000020003" pitchFamily="50" charset="-52"/>
            </a:endParaRPr>
          </a:p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chemeClr val="bg2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Устройство </a:t>
            </a:r>
            <a:r>
              <a:rPr lang="ru-RU" sz="1600" dirty="0">
                <a:solidFill>
                  <a:schemeClr val="bg2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/ ремонт контейнерной площадки с местом хранения ПГМ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2162" y="4952023"/>
            <a:ext cx="5272641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solidFill>
                  <a:schemeClr val="bg2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Сумма потраченных средств:</a:t>
            </a:r>
            <a:r>
              <a:rPr lang="en-US" sz="1600" dirty="0">
                <a:solidFill>
                  <a:schemeClr val="bg2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 </a:t>
            </a:r>
            <a:r>
              <a:rPr lang="ru-RU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Walls Rough" panose="02000503030000020003" pitchFamily="50" charset="-52"/>
              </a:rPr>
              <a:t>140,25 </a:t>
            </a:r>
            <a:r>
              <a:rPr lang="ru-RU" sz="1600" b="1" dirty="0" err="1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Walls Rough" panose="02000503030000020003" pitchFamily="50" charset="-52"/>
              </a:rPr>
              <a:t>тыс.руб</a:t>
            </a:r>
            <a:endParaRPr lang="en-US" sz="16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T Walls Rough" panose="02000503030000020003" pitchFamily="50" charset="-52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solidFill>
                  <a:schemeClr val="bg2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Сроки проведения работ с </a:t>
            </a:r>
            <a:r>
              <a:rPr lang="ru-RU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Walls Rough" panose="02000503030000020003" pitchFamily="50" charset="-52"/>
              </a:rPr>
              <a:t>25.05.18</a:t>
            </a:r>
            <a:r>
              <a:rPr lang="ru-RU" sz="1600" dirty="0">
                <a:solidFill>
                  <a:schemeClr val="bg2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 по </a:t>
            </a:r>
            <a:r>
              <a:rPr lang="ru-RU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Walls Rough" panose="02000503030000020003" pitchFamily="50" charset="-52"/>
              </a:rPr>
              <a:t>25.08.18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459" y="1179010"/>
            <a:ext cx="3095997" cy="23219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930" y="4209699"/>
            <a:ext cx="3087526" cy="23156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11"/>
            <a:ext cx="1610137" cy="55522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 flipV="1">
            <a:off x="0" y="604639"/>
            <a:ext cx="9144000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>
              <a:solidFill>
                <a:schemeClr val="tx1"/>
              </a:solidFill>
              <a:latin typeface="Roboto Cn" pitchFamily="2" charset="0"/>
              <a:ea typeface="Roboto C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0137" y="113807"/>
            <a:ext cx="7533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solidFill>
                  <a:schemeClr val="bg2"/>
                </a:solidFill>
                <a:effectLst>
                  <a:outerShdw blurRad="584200" dist="38100" dir="2700000" algn="tl">
                    <a:srgbClr val="000000">
                      <a:alpha val="84000"/>
                    </a:srgbClr>
                  </a:outerShdw>
                </a:effectLst>
                <a:latin typeface="TT Walls Rough" panose="02000503030000020003" pitchFamily="50" charset="-52"/>
              </a:rPr>
              <a:t>Благоустройство двора ул. Кленовый бульвар, д.13, к.1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842314" y="648866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TT Walls Rough" panose="02000503030000020003" pitchFamily="50" charset="-52"/>
              </a:rPr>
              <a:t>8</a:t>
            </a:r>
            <a:endParaRPr lang="ru-RU" dirty="0">
              <a:solidFill>
                <a:srgbClr val="FFFFFF"/>
              </a:solidFill>
              <a:latin typeface="TT Walls Rough" panose="02000503030000020003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94103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rgbClr val="92D05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21389</TotalTime>
  <Words>347</Words>
  <Application>Microsoft Office PowerPoint</Application>
  <PresentationFormat>Экран (4:3)</PresentationFormat>
  <Paragraphs>123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Roboto Cn</vt:lpstr>
      <vt:lpstr>TT Walls Rough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Кузнецова Надежда Викторовна</dc:creator>
  <cp:lastModifiedBy>Judge</cp:lastModifiedBy>
  <cp:revision>160</cp:revision>
  <dcterms:created xsi:type="dcterms:W3CDTF">2016-08-18T13:31:49Z</dcterms:created>
  <dcterms:modified xsi:type="dcterms:W3CDTF">2018-10-25T07:27:44Z</dcterms:modified>
</cp:coreProperties>
</file>